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2" r:id="rId8"/>
    <p:sldId id="262" r:id="rId9"/>
    <p:sldId id="265" r:id="rId10"/>
    <p:sldId id="268" r:id="rId11"/>
    <p:sldId id="266" r:id="rId12"/>
    <p:sldId id="267" r:id="rId13"/>
    <p:sldId id="273" r:id="rId14"/>
    <p:sldId id="269" r:id="rId15"/>
    <p:sldId id="270" r:id="rId16"/>
    <p:sldId id="27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22" autoAdjust="0"/>
  </p:normalViewPr>
  <p:slideViewPr>
    <p:cSldViewPr snapToGrid="0">
      <p:cViewPr varScale="1">
        <p:scale>
          <a:sx n="107" d="100"/>
          <a:sy n="107" d="100"/>
        </p:scale>
        <p:origin x="-6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3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5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3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7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1789961"/>
            <a:ext cx="10058400" cy="1410462"/>
          </a:xfrm>
        </p:spPr>
        <p:txBody>
          <a:bodyPr>
            <a:noAutofit/>
          </a:bodyPr>
          <a:lstStyle/>
          <a:p>
            <a:r>
              <a:rPr lang="es-MX" sz="4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Primera reunión grupo de interés de Ingeniería </a:t>
            </a:r>
            <a:r>
              <a:rPr lang="es-MX" sz="4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Química</a:t>
            </a:r>
            <a:endParaRPr lang="es-MX" sz="44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3547588"/>
            <a:ext cx="10058400" cy="789281"/>
          </a:xfrm>
        </p:spPr>
        <p:txBody>
          <a:bodyPr>
            <a:normAutofit lnSpcReduction="10000"/>
          </a:bodyPr>
          <a:lstStyle/>
          <a:p>
            <a:r>
              <a:rPr lang="es-MX" sz="2000" dirty="0">
                <a:latin typeface="Montserrat" panose="00000500000000000000" pitchFamily="2" charset="0"/>
              </a:rPr>
              <a:t>Institución: instituto tecnológico de parral</a:t>
            </a:r>
          </a:p>
          <a:p>
            <a:r>
              <a:rPr lang="es-MX" sz="2000" dirty="0">
                <a:latin typeface="Montserrat" panose="00000500000000000000" pitchFamily="2" charset="0"/>
              </a:rPr>
              <a:t>Programa: ingeniería </a:t>
            </a:r>
            <a:r>
              <a:rPr lang="es-MX" sz="2000" dirty="0" smtClean="0">
                <a:latin typeface="Montserrat" panose="00000500000000000000" pitchFamily="2" charset="0"/>
              </a:rPr>
              <a:t>química</a:t>
            </a:r>
            <a:endParaRPr lang="es-MX" sz="2000" dirty="0" smtClean="0">
              <a:latin typeface="Montserrat" panose="00000500000000000000" pitchFamily="2" charset="0"/>
            </a:endParaRPr>
          </a:p>
          <a:p>
            <a:endParaRPr lang="es-MX" sz="2000" dirty="0"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8765176" y="5402328"/>
            <a:ext cx="147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Montserrat" panose="00000500000000000000" pitchFamily="2" charset="0"/>
              </a:rPr>
              <a:t>Marzo 2024</a:t>
            </a:r>
            <a:endParaRPr lang="es-MX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69717" y="1405169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MÓDULO DE ESPECIALIDAD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12737" y="2165001"/>
            <a:ext cx="11172360" cy="327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 especialidad debe estar integrada por asignaturas con contenidos que atiendan aspectos predominantes y emergentes del quehacer profesional, de extensión o que son complemento de la formación profesional, que propicien la comprensión, el dominio y la aplicación de conocimientos científicos, tecnológicos y humanísticos que respondan con oportunidad a los requerimientos y cambios en las demandas del entorno social y productivo y acorde a los sectores estratégicos, de manera que se pueda modular su definición y oferta educativa. </a:t>
            </a: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05688" y="1419101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MÓDULO DE ESPECIALIDAD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25353" y="2478509"/>
            <a:ext cx="11172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 especialidad permite una formación integral, que servirá de base para desarrollar proyectos integradores, o bien de residencia profesional, que privilegien la educación dual y propicien una mayor vinculación con el sector social y productivo, asegurando una formación vigente y pertinente.</a:t>
            </a: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33600" y="2260600"/>
            <a:ext cx="10058400" cy="3487738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47421" y="1338230"/>
            <a:ext cx="11172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Las especialidades vigentes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para la carrera de Ingeniería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Química son: 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Prevención y Control de la Contaminación Ambiental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cual consta de las siguientes asignaturas: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Microbiología Ambiental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Manejo Integral de Residuos Solidos 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Control de la Contaminación ambiental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Evaluación del Impacto Ambiental 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Toxicología Ambiental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Tratamiento de Aguas Residuales</a:t>
            </a:r>
            <a:endParaRPr lang="es-MX" sz="2000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59946" y="968898"/>
            <a:ext cx="367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MODULO DE ESPECIALIDAD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5483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05908" y="1260790"/>
            <a:ext cx="572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Montserrat" panose="00000500000000000000" pitchFamily="2" charset="0"/>
              </a:rPr>
              <a:t>MÓDULO DE ESPECIALIDAD</a:t>
            </a:r>
            <a:endParaRPr lang="es-MX" sz="2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/>
              </a:rPr>
              <a:t>Metalurgia Extractiva</a:t>
            </a:r>
          </a:p>
          <a:p>
            <a:pPr lvl="0"/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La cual consta de las siguientes asignaturas</a:t>
            </a:r>
            <a:r>
              <a:rPr lang="es-MX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:</a:t>
            </a:r>
            <a:endParaRPr lang="es-MX" b="1" dirty="0" smtClean="0">
              <a:solidFill>
                <a:schemeClr val="tx1"/>
              </a:solidFill>
              <a:latin typeface="Montserrat"/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Caracterización de Minerales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Análisis Químico de Minerales 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Preparación Mecánica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Procesos Metalúrgicos I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Procesos Metalúrgicos II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Montserrat"/>
              </a:rPr>
              <a:t>Análisis y Evaluación de Plantas de Beneficio</a:t>
            </a:r>
            <a:r>
              <a:rPr lang="es-MX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99900" y="1178738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OPCIONES PARA ESTUDIANTES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47421" y="1887626"/>
            <a:ext cx="1117236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Traslado: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Es el acto legal que reconoce que un estudiante en un Instituto cambia de adscripción a otro instituto adscrito al TecNM, conservando los derechos y obligaciones que le proporciona ser estudiante de los Institutos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endParaRPr lang="es-MX" sz="2000" b="1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Convalidación de estudios: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Es la equiparación y validación de asignaturas de un plan de estudio a otro, de los que ofrecen dentro de las instituciones adscritas al TecNM.</a:t>
            </a:r>
            <a:endParaRPr lang="es-MX" sz="2000" b="1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99900" y="1178738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OPCIONES PARA ESTUDIANTES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47421" y="1887626"/>
            <a:ext cx="1117236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Movilidad: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Proceso que permite al estudiante cursar asignaturas y realizar actividades académicas correspondientes a su plan de estudios en las instituciones adscritas al TecNM o en las Instituciones de educación superior nacionales y extranjeras, con base en los convenios de colaboración establecidos entre las instituciones involucradas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endParaRPr lang="es-MX" sz="2000" b="1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Equivalencia de estudios: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Es el proceso mediante el cual se hacen equiparables entre sí los estudios realizados en Instituciones del Sistema Educativo Nacional diferentes a las adscritas al TecNM.</a:t>
            </a:r>
            <a:endParaRPr lang="es-MX" sz="2000" b="1" dirty="0" smtClean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8806" y="2537434"/>
            <a:ext cx="10058400" cy="1450757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Montserrat"/>
              </a:rPr>
              <a:t>        </a:t>
            </a:r>
            <a:r>
              <a:rPr lang="es-MX" sz="3600" b="1" dirty="0" smtClean="0">
                <a:latin typeface="Montserrat"/>
              </a:rPr>
              <a:t>SUGERENCIAS</a:t>
            </a:r>
            <a:endParaRPr lang="es-MX" sz="3600" b="1" dirty="0">
              <a:latin typeface="Montserrat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76215" t="21411" r="11317" b="58186"/>
          <a:stretch/>
        </p:blipFill>
        <p:spPr bwMode="auto">
          <a:xfrm>
            <a:off x="5826331" y="1996656"/>
            <a:ext cx="3664854" cy="2982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64769" y="1238156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 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53162" y="2016698"/>
            <a:ext cx="1117236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Se reciben propuestas en el siguiente correo electrónico: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solidFill>
                  <a:srgbClr val="0070C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quimica</a:t>
            </a:r>
            <a:r>
              <a:rPr lang="es-MX" sz="2000" dirty="0" smtClean="0">
                <a:solidFill>
                  <a:srgbClr val="0070C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@itparral.edu.mx</a:t>
            </a:r>
            <a:endParaRPr lang="es-MX" sz="2000" dirty="0" smtClean="0">
              <a:solidFill>
                <a:srgbClr val="0070C0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Toda sugerencia o comentario es tomado en cuenta con el fin de lograr la mejora continua del programa educativo.</a:t>
            </a: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86837" y="1319215"/>
            <a:ext cx="10058400" cy="91700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latin typeface="Montserrat" panose="00000500000000000000" pitchFamily="2" charset="0"/>
              </a:rPr>
              <a:t>INGENIERÍA </a:t>
            </a:r>
            <a:r>
              <a:rPr lang="es-MX" sz="2800" b="1" dirty="0" smtClean="0">
                <a:latin typeface="Montserrat" panose="00000500000000000000" pitchFamily="2" charset="0"/>
              </a:rPr>
              <a:t>QUÍMICA</a:t>
            </a:r>
            <a:r>
              <a:rPr lang="es-MX" sz="2800" b="1" dirty="0">
                <a:latin typeface="Montserrat" panose="00000500000000000000" pitchFamily="2" charset="0"/>
              </a:rPr>
              <a:t/>
            </a:r>
            <a:br>
              <a:rPr lang="es-MX" sz="2800" b="1" dirty="0">
                <a:latin typeface="Montserrat" panose="00000500000000000000" pitchFamily="2" charset="0"/>
              </a:rPr>
            </a:br>
            <a:r>
              <a:rPr lang="es-MX" sz="2800" b="1" dirty="0" smtClean="0">
                <a:latin typeface="Montserrat" panose="00000500000000000000" pitchFamily="2" charset="0"/>
              </a:rPr>
              <a:t>IQUI-2010-232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79460" y="2804785"/>
            <a:ext cx="10058400" cy="2394231"/>
          </a:xfrm>
        </p:spPr>
        <p:txBody>
          <a:bodyPr>
            <a:noAutofit/>
          </a:bodyPr>
          <a:lstStyle/>
          <a:p>
            <a:pPr marL="0" indent="0" algn="just" defTabSz="457200">
              <a:lnSpc>
                <a:spcPct val="160000"/>
              </a:lnSpc>
              <a:spcAft>
                <a:spcPts val="800"/>
              </a:spcAft>
              <a:buNone/>
            </a:pPr>
            <a:r>
              <a:rPr lang="es-MX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Creada en 1980.</a:t>
            </a:r>
            <a:endParaRPr lang="es-MX" dirty="0">
              <a:solidFill>
                <a:schemeClr val="tx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 defTabSz="457200">
              <a:lnSpc>
                <a:spcPct val="160000"/>
              </a:lnSpc>
              <a:spcAft>
                <a:spcPts val="800"/>
              </a:spcAft>
              <a:buNone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Actualmente se encuentra vigente con la última actualización al plan de estudios que fue en el año 2010</a:t>
            </a:r>
          </a:p>
          <a:p>
            <a:endParaRPr lang="es-MX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79460" y="1183505"/>
            <a:ext cx="10058400" cy="91700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OBJETIVO DEL PROGRAMA EDUCATIVO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79460" y="2395744"/>
            <a:ext cx="10058400" cy="3239589"/>
          </a:xfrm>
        </p:spPr>
        <p:txBody>
          <a:bodyPr>
            <a:normAutofit fontScale="77500" lnSpcReduction="20000"/>
          </a:bodyPr>
          <a:lstStyle/>
          <a:p>
            <a:pPr marL="0" indent="0" algn="just" defTabSz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Formar profesionistas en Ingeniería Química competentes para investigar, generar y aplicar </a:t>
            </a:r>
            <a:r>
              <a:rPr lang="es-MX" sz="2600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el conocimiento </a:t>
            </a: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científico y tecnológico, que le permita identificar y resolver problemas de </a:t>
            </a:r>
            <a:r>
              <a:rPr lang="es-MX" sz="2600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diseño, operación</a:t>
            </a: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, adaptación, optimización y administración en industrias químicas y de servicios, </a:t>
            </a:r>
            <a:r>
              <a:rPr lang="es-MX" sz="2600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con calidad</a:t>
            </a: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, seguridad, economía, usando racional y eficientemente los recursos </a:t>
            </a:r>
            <a:r>
              <a:rPr lang="es-MX" sz="2600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naturales, conservando </a:t>
            </a: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el medio ambiente, cumpliendo el código ético de la profesión y participando en </a:t>
            </a:r>
            <a:r>
              <a:rPr lang="es-MX" sz="2600" dirty="0" smtClean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el bienestar </a:t>
            </a:r>
            <a:r>
              <a:rPr lang="es-MX" sz="26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del país.</a:t>
            </a:r>
            <a:endParaRPr lang="es-MX" sz="26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70275" y="777912"/>
            <a:ext cx="10058400" cy="91700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OBJETIVOS EDUCACIONALES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764914" y="1753567"/>
            <a:ext cx="10668001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1. Los egresados de Ingeniería Química, tienen competencias para investigar, generar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y aplicar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el conocimiento científico y tecnológico en el desarrollo de proyectos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de investigación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en diferentes áreas afines al programa con calidad, seguridad,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economía, sustentabilidad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y apego a la normatividad y código ético profesional para contribuir al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desarrollo del País.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2. Los egresados de Ingeniería Química, son competentes en la operación y control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de procesos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en las industrias de transformación y empresas de servicios con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calidad, seguridad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, economía, sustentabilidad y apego a la normatividad y código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ético profesional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para contribuir al desarrollo del País.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400" dirty="0">
                <a:latin typeface="Montserrat" panose="00000500000000000000" pitchFamily="2" charset="0"/>
                <a:ea typeface="Times New Roman" panose="02020603050405020304" pitchFamily="18" charset="0"/>
              </a:rPr>
              <a:t>3. Los egresados de Ingeniería Química, tienen competencias para el diseño, adaptación </a:t>
            </a:r>
            <a:r>
              <a:rPr lang="es-MX" sz="14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y optimización </a:t>
            </a:r>
            <a:r>
              <a:rPr lang="es-MX" sz="1400" dirty="0">
                <a:latin typeface="Montserrat" panose="00000500000000000000" pitchFamily="2" charset="0"/>
                <a:ea typeface="Times New Roman" panose="02020603050405020304" pitchFamily="18" charset="0"/>
              </a:rPr>
              <a:t>de procesos en las industrias de transformación y empresas de </a:t>
            </a:r>
            <a:r>
              <a:rPr lang="es-MX" sz="14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servicios con </a:t>
            </a:r>
            <a:r>
              <a:rPr lang="es-MX" sz="1400" dirty="0">
                <a:latin typeface="Montserrat" panose="00000500000000000000" pitchFamily="2" charset="0"/>
                <a:ea typeface="Times New Roman" panose="02020603050405020304" pitchFamily="18" charset="0"/>
              </a:rPr>
              <a:t>calidad, seguridad, economía, sustentabilidad y apego a la normatividad y código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400" dirty="0">
                <a:latin typeface="Montserrat" panose="00000500000000000000" pitchFamily="2" charset="0"/>
                <a:ea typeface="Times New Roman" panose="02020603050405020304" pitchFamily="18" charset="0"/>
              </a:rPr>
              <a:t>ético profesional para contribuir al desarrollo del País.</a:t>
            </a:r>
            <a:endParaRPr lang="es-MX" sz="14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62392" y="888271"/>
            <a:ext cx="10058400" cy="91700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OBJETIVOS EDUCACIONALES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47424" y="2034379"/>
            <a:ext cx="11172360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4. Los egresados de Ingeniería Química, cuentan con competencias para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desempeñarse como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administradores de procesos en las industrias de transformación y empresas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de servicios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con calidad, seguridad, economía, sustentabilidad y apego a la normatividad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y código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ético profesional para contribuir al desarrollo del País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s-MX" sz="16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5. Los egresados de Ingeniería Química, se superan continuamente para alcanzar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sus metas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profesionales que beneficien a los sectores de interés y poder brindar un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servicio con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calidad, seguridad, economía, sustentabilidad y apego a la normatividad y </a:t>
            </a:r>
            <a:r>
              <a:rPr lang="es-MX" sz="16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código ético </a:t>
            </a:r>
            <a:r>
              <a:rPr lang="es-MX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profesional para contribuir al desarrollo del País.</a:t>
            </a:r>
            <a:endParaRPr lang="es-MX" sz="16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 rot="16200000">
            <a:off x="9433158" y="2971797"/>
            <a:ext cx="3971109" cy="56170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RETÍCULA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62191" y="3252651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9981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4"/>
          <a:srcRect l="30177" t="17632" r="28736" b="39799"/>
          <a:stretch/>
        </p:blipFill>
        <p:spPr bwMode="auto">
          <a:xfrm>
            <a:off x="1625599" y="1151467"/>
            <a:ext cx="8881533" cy="4563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0744" t="17632" r="28737" b="30478"/>
          <a:stretch/>
        </p:blipFill>
        <p:spPr bwMode="auto">
          <a:xfrm>
            <a:off x="1940937" y="1244493"/>
            <a:ext cx="8136467" cy="4504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9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1705722" y="1746513"/>
            <a:ext cx="7863304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 retícula está formada por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260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créditos que se dividen de la siguiente manera: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210 Estructura genérica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25 </a:t>
            </a: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Módulo de especialidad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10 Servicio social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10 Residencias profesionales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5 Actividades complementarias</a:t>
            </a: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16200000">
            <a:off x="9355936" y="2958734"/>
            <a:ext cx="3971109" cy="561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smtClean="0">
                <a:latin typeface="Montserrat" panose="00000500000000000000" pitchFamily="2" charset="0"/>
              </a:rPr>
              <a:t>RETÍCULA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79460" y="1212243"/>
            <a:ext cx="10058400" cy="53817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latin typeface="Montserrat" panose="00000500000000000000" pitchFamily="2" charset="0"/>
              </a:rPr>
              <a:t>MÓDULO DE ESPECIALIDAD</a:t>
            </a:r>
            <a:endParaRPr lang="es-MX" sz="24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245325" y="2259874"/>
            <a:ext cx="10058400" cy="3487783"/>
          </a:xfrm>
        </p:spPr>
        <p:txBody>
          <a:bodyPr>
            <a:normAutofit/>
          </a:bodyPr>
          <a:lstStyle/>
          <a:p>
            <a:endParaRPr lang="es-MX" sz="20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s-MX" sz="2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61514"/>
            <a:ext cx="5816810" cy="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000000-0008-0000-0000-0000A5B4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60" y="5560868"/>
            <a:ext cx="775467" cy="696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22480" y="2485109"/>
            <a:ext cx="11172360" cy="142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 smtClean="0">
                <a:latin typeface="Montserrat" panose="00000500000000000000" pitchFamily="2" charset="0"/>
                <a:ea typeface="Times New Roman" panose="02020603050405020304" pitchFamily="18" charset="0"/>
              </a:rPr>
              <a:t>La especialidad es el espacio dentro de un plan de estudios, constituido por un conjunto de asignaturas diseñadas para la formación y desarrollo de competencias, que complementan la formación profesional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16170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7815</TotalTime>
  <Words>874</Words>
  <Application>Microsoft Office PowerPoint</Application>
  <PresentationFormat>Personalizado</PresentationFormat>
  <Paragraphs>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Retrospección</vt:lpstr>
      <vt:lpstr>Primera reunión grupo de interés de Ingeniería Química</vt:lpstr>
      <vt:lpstr>INGENIERÍA QUÍMICA IQUI-2010-232</vt:lpstr>
      <vt:lpstr>OBJETIVO DEL PROGRAMA EDUCATIVO</vt:lpstr>
      <vt:lpstr>OBJETIVOS EDUCACIONALES</vt:lpstr>
      <vt:lpstr>OBJETIVOS EDUCACIONALES</vt:lpstr>
      <vt:lpstr>RETÍCULA</vt:lpstr>
      <vt:lpstr>Presentación de PowerPoint</vt:lpstr>
      <vt:lpstr>Presentación de PowerPoint</vt:lpstr>
      <vt:lpstr>MÓDULO DE ESPECIALIDAD</vt:lpstr>
      <vt:lpstr>MÓDULO DE ESPECIALIDAD</vt:lpstr>
      <vt:lpstr>MÓDULO DE ESPECIALIDAD</vt:lpstr>
      <vt:lpstr>Presentación de PowerPoint</vt:lpstr>
      <vt:lpstr>                    </vt:lpstr>
      <vt:lpstr>OPCIONES PARA ESTUDIANTES</vt:lpstr>
      <vt:lpstr>OPCIONES PARA ESTUDIANTES</vt:lpstr>
      <vt:lpstr>        SUGERENCIAS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JefIndustrial</dc:creator>
  <cp:lastModifiedBy>ITP</cp:lastModifiedBy>
  <cp:revision>92</cp:revision>
  <dcterms:created xsi:type="dcterms:W3CDTF">2018-01-31T19:49:26Z</dcterms:created>
  <dcterms:modified xsi:type="dcterms:W3CDTF">2024-03-04T20:22:16Z</dcterms:modified>
</cp:coreProperties>
</file>