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22" roundtripDataSignature="AMtx7mij4wIKfbhyg9/pZMNUavIAYaM/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MontserratMedium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a3ec959b1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a3ec959b1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9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cxnSp>
        <p:nvCxnSpPr>
          <p:cNvPr id="22" name="Google Shape;22;p9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1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9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1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cxnSp>
        <p:nvCxnSpPr>
          <p:cNvPr id="37" name="Google Shape;37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1097278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3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6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6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7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7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D7D0C0"/>
          </a:solidFill>
          <a:ln>
            <a:noFill/>
          </a:ln>
        </p:spPr>
      </p:sp>
      <p:sp>
        <p:nvSpPr>
          <p:cNvPr id="79" name="Google Shape;79;p17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cxnSp>
        <p:nvCxnSpPr>
          <p:cNvPr id="13" name="Google Shape;13;p8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1100051" y="1847850"/>
            <a:ext cx="10058400" cy="14104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4800"/>
              <a:buFont typeface="Calibri"/>
              <a:buNone/>
            </a:pPr>
            <a:r>
              <a:rPr b="1" lang="es-MX" sz="4800">
                <a:solidFill>
                  <a:srgbClr val="0070C0"/>
                </a:solidFill>
              </a:rPr>
              <a:t>Reunión para la conformación del Grupo de Interés de Ing. Química</a:t>
            </a:r>
            <a:endParaRPr b="1" sz="4800">
              <a:solidFill>
                <a:srgbClr val="0070C0"/>
              </a:solidFill>
            </a:endParaRPr>
          </a:p>
        </p:txBody>
      </p:sp>
      <p:sp>
        <p:nvSpPr>
          <p:cNvPr id="102" name="Google Shape;102;p1"/>
          <p:cNvSpPr txBox="1"/>
          <p:nvPr>
            <p:ph idx="1" type="subTitle"/>
          </p:nvPr>
        </p:nvSpPr>
        <p:spPr>
          <a:xfrm>
            <a:off x="1100051" y="3390832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s-MX"/>
              <a:t>INSTITUCIÓN: INSTITUTO TECNOLÓGICO DE PARRAL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400"/>
              <a:buNone/>
            </a:pPr>
            <a:r>
              <a:rPr b="1" lang="es-MX"/>
              <a:t>PROGRAMA: INGENIERÍA QUÍMICA</a:t>
            </a:r>
            <a:endParaRPr b="1"/>
          </a:p>
        </p:txBody>
      </p:sp>
      <p:pic>
        <p:nvPicPr>
          <p:cNvPr id="103" name="Google Shape;10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091" y="0"/>
            <a:ext cx="10512999" cy="10598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091" y="0"/>
            <a:ext cx="10512999" cy="105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"/>
          <p:cNvSpPr txBox="1"/>
          <p:nvPr/>
        </p:nvSpPr>
        <p:spPr>
          <a:xfrm>
            <a:off x="1431235" y="2187145"/>
            <a:ext cx="9329530" cy="3016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8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ORDEN DEL DÍA: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Bienvenida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Orden del día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Presentación de los asistentes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Objetivo de la reunión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Integración oficial del grupo de interés 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Participación de los asistentes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Cierre de la reunión</a:t>
            </a:r>
            <a:endParaRPr/>
          </a:p>
          <a:p>
            <a:pPr indent="-400050" lvl="0" marL="40005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Montserrat"/>
              <a:buAutoNum type="romanUcPeriod"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Foto oficial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091" y="0"/>
            <a:ext cx="10512999" cy="105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/>
          <p:nvPr/>
        </p:nvSpPr>
        <p:spPr>
          <a:xfrm>
            <a:off x="2137719" y="2187145"/>
            <a:ext cx="7760043" cy="24622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OBJETIVO: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El grupo de interés tendrá por objeto aportar información esencial que permita monitorear la pertinencia del programa educativo.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 </a:t>
            </a:r>
            <a:endParaRPr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El grupo de interés fungirá como un órgano de apoyo, asesoría y consulta del programa educativo</a:t>
            </a:r>
            <a:endParaRPr i="1" sz="18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091" y="0"/>
            <a:ext cx="10512999" cy="105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/>
        </p:nvSpPr>
        <p:spPr>
          <a:xfrm>
            <a:off x="2267341" y="1920895"/>
            <a:ext cx="7760043" cy="3016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¿Qué son los Grupos de Interés?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grupos de interés (GI) son actores externos a la institución, cuyos puntos de vista son necesarios para analizar la pertinencia del PE.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Los grupos de interés son importantes para un programa educativo porque la educación en un asunto de interés público para los diversos actores sociales.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Son referentes para el análisis y la reflexión de los cuerpos colegiados del programa educativo.</a:t>
            </a:r>
            <a:endParaRPr/>
          </a:p>
        </p:txBody>
      </p:sp>
      <p:sp>
        <p:nvSpPr>
          <p:cNvPr id="122" name="Google Shape;122;p4"/>
          <p:cNvSpPr/>
          <p:nvPr/>
        </p:nvSpPr>
        <p:spPr>
          <a:xfrm>
            <a:off x="1242960" y="5235374"/>
            <a:ext cx="3923126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5400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Empleadores</a:t>
            </a:r>
            <a:endParaRPr/>
          </a:p>
        </p:txBody>
      </p:sp>
      <p:sp>
        <p:nvSpPr>
          <p:cNvPr id="123" name="Google Shape;123;p4"/>
          <p:cNvSpPr/>
          <p:nvPr/>
        </p:nvSpPr>
        <p:spPr>
          <a:xfrm>
            <a:off x="7128639" y="5228239"/>
            <a:ext cx="3075137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5400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Egresados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129" name="Google Shape;129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7280" y="220013"/>
            <a:ext cx="10047448" cy="58302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091" y="0"/>
            <a:ext cx="10512999" cy="105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6"/>
          <p:cNvSpPr/>
          <p:nvPr/>
        </p:nvSpPr>
        <p:spPr>
          <a:xfrm>
            <a:off x="4077730" y="2224901"/>
            <a:ext cx="4053016" cy="3262184"/>
          </a:xfrm>
          <a:prstGeom prst="quadArrowCallout">
            <a:avLst>
              <a:gd fmla="val 18515" name="adj1"/>
              <a:gd fmla="val 18515" name="adj2"/>
              <a:gd fmla="val 18515" name="adj3"/>
              <a:gd fmla="val 48123" name="adj4"/>
            </a:avLst>
          </a:prstGeom>
          <a:solidFill>
            <a:schemeClr val="accent3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 Educacionales</a:t>
            </a:r>
            <a:endParaRPr/>
          </a:p>
        </p:txBody>
      </p:sp>
      <p:sp>
        <p:nvSpPr>
          <p:cNvPr id="136" name="Google Shape;136;p6"/>
          <p:cNvSpPr txBox="1"/>
          <p:nvPr/>
        </p:nvSpPr>
        <p:spPr>
          <a:xfrm>
            <a:off x="5202017" y="1952367"/>
            <a:ext cx="218714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Misión Institucional</a:t>
            </a:r>
            <a:endParaRPr/>
          </a:p>
        </p:txBody>
      </p:sp>
      <p:sp>
        <p:nvSpPr>
          <p:cNvPr id="137" name="Google Shape;137;p6"/>
          <p:cNvSpPr txBox="1"/>
          <p:nvPr/>
        </p:nvSpPr>
        <p:spPr>
          <a:xfrm>
            <a:off x="8229601" y="3855993"/>
            <a:ext cx="2187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Necesidades de los Grupos de Interés</a:t>
            </a:r>
            <a:endParaRPr/>
          </a:p>
        </p:txBody>
      </p:sp>
      <p:sp>
        <p:nvSpPr>
          <p:cNvPr id="138" name="Google Shape;138;p6"/>
          <p:cNvSpPr txBox="1"/>
          <p:nvPr/>
        </p:nvSpPr>
        <p:spPr>
          <a:xfrm>
            <a:off x="2141839" y="3717493"/>
            <a:ext cx="218714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Tendencias Profesionales</a:t>
            </a:r>
            <a:endParaRPr/>
          </a:p>
        </p:txBody>
      </p:sp>
      <p:sp>
        <p:nvSpPr>
          <p:cNvPr id="139" name="Google Shape;139;p6"/>
          <p:cNvSpPr txBox="1"/>
          <p:nvPr/>
        </p:nvSpPr>
        <p:spPr>
          <a:xfrm>
            <a:off x="4633784" y="5696463"/>
            <a:ext cx="291619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disciplinario y Tecnológico</a:t>
            </a: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8413475" y="1952367"/>
            <a:ext cx="3138615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3200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Logro atributos de egreso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a3ec959b1f_0_0"/>
          <p:cNvSpPr txBox="1"/>
          <p:nvPr>
            <p:ph type="title"/>
          </p:nvPr>
        </p:nvSpPr>
        <p:spPr>
          <a:xfrm>
            <a:off x="747380" y="174628"/>
            <a:ext cx="10058400" cy="1450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MX" sz="17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FUNCIONES DEL GRUPO DE INTERÉS</a:t>
            </a:r>
            <a:endParaRPr b="1" sz="17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2a3ec959b1f_0_0"/>
          <p:cNvSpPr txBox="1"/>
          <p:nvPr>
            <p:ph idx="1" type="body"/>
          </p:nvPr>
        </p:nvSpPr>
        <p:spPr>
          <a:xfrm>
            <a:off x="535575" y="1332900"/>
            <a:ext cx="10270200" cy="4192200"/>
          </a:xfrm>
          <a:prstGeom prst="rect">
            <a:avLst/>
          </a:prstGeom>
        </p:spPr>
        <p:txBody>
          <a:bodyPr anchorCtr="0" anchor="t" bIns="45700" lIns="0" spcFirstLastPara="1" rIns="0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Actualizar a la institución sobre las necesidades del mercado laboral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Aportar información pertinente para el diseño de módulos de especialidad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Opinar sobre la pertinencia del programa educativo en la región, contribuyendo a determinar las 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              adecuaciones necesarias para orientar la carrera a las necesidades y prioridades reales de la sociedad 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y sus sectores.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Apoyar al programa educativo en la gestión de las actividades de vinculación a desarrollarse en la región.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Promover la permanente actualización del programa educativo con acciones de movilidad, 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intercambio, formación integral y difusión de la cultura, educación continua y capacitación, servicios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tecnológicos, sistemas de información y gestión, infraestructura, fuentes de financiamiento, 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gestión administrativa, modalidades de vinculación y demás inherentes y relativos al cumplimiento 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de los atributos de egreso.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Contribuir a la integración del plan de desarrollo para el programa educativo.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-53975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Montserrat Medium"/>
              <a:buAutoNum type="romanUcPeriod"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Opinar sobre la pertinencia de acciones y relaciones de colaboración con agentes externos, sus </a:t>
            </a:r>
            <a:endParaRPr sz="13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6858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3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criterios de concertación y su formalización.</a:t>
            </a:r>
            <a:endParaRPr sz="110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1200"/>
              </a:spcBef>
              <a:spcAft>
                <a:spcPts val="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9091" y="0"/>
            <a:ext cx="10512999" cy="1059873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7"/>
          <p:cNvSpPr txBox="1"/>
          <p:nvPr/>
        </p:nvSpPr>
        <p:spPr>
          <a:xfrm>
            <a:off x="1396314" y="2022388"/>
            <a:ext cx="41312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Algunos de los puntos a tratar en GI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7"/>
          <p:cNvSpPr txBox="1"/>
          <p:nvPr/>
        </p:nvSpPr>
        <p:spPr>
          <a:xfrm>
            <a:off x="2586681" y="2833816"/>
            <a:ext cx="6161903" cy="28623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Normatividad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 y Seguimiento del PE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Informar sobre las necesidades actuales de formación de los egresados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Diseño y evaluación curricular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i="1"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Logro de los atributos de egreso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cción">
  <a:themeElements>
    <a:clrScheme name="Retrospección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2018-01-31T19:49:26Z</dcterms:created>
  <dc:creator>JefIndustrial</dc:creator>
</cp:coreProperties>
</file>